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85" r:id="rId2"/>
    <p:sldId id="273" r:id="rId3"/>
    <p:sldId id="290" r:id="rId4"/>
    <p:sldId id="281" r:id="rId5"/>
    <p:sldId id="291" r:id="rId6"/>
    <p:sldId id="292" r:id="rId7"/>
    <p:sldId id="283" r:id="rId8"/>
    <p:sldId id="294" r:id="rId9"/>
    <p:sldId id="286" r:id="rId10"/>
    <p:sldId id="287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BAE3FD"/>
    <a:srgbClr val="C1E6F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8886" autoAdjust="0"/>
    <p:restoredTop sz="94660"/>
  </p:normalViewPr>
  <p:slideViewPr>
    <p:cSldViewPr snapToObjects="1">
      <p:cViewPr>
        <p:scale>
          <a:sx n="100" d="100"/>
          <a:sy n="100" d="100"/>
        </p:scale>
        <p:origin x="-294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C954-1172-3E46-8093-E5FC5AA1E8D6}" type="datetimeFigureOut">
              <a:rPr lang="en-US" smtClean="0"/>
              <a:pPr/>
              <a:t>11/23/11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F6D7-83BE-034A-879C-B68D1202F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100000">
                <a:srgbClr val="000090"/>
              </a:gs>
              <a:gs pos="100000">
                <a:srgbClr val="FFFFFF"/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St</a:t>
            </a:r>
            <a:r>
              <a:rPr lang="en-US" sz="1600" baseline="0" dirty="0" smtClean="0">
                <a:solidFill>
                  <a:schemeClr val="tx1"/>
                </a:solidFill>
              </a:rPr>
              <a:t> Louis Flying Club Meeting 12 November 2011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 descr="logo.t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01000" y="201718"/>
            <a:ext cx="990600" cy="7126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/>
          <a:srcRect t="9844"/>
          <a:stretch>
            <a:fillRect/>
          </a:stretch>
        </p:blipFill>
        <p:spPr>
          <a:xfrm>
            <a:off x="0" y="1381242"/>
            <a:ext cx="9144000" cy="5476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76200"/>
            <a:ext cx="5549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St Louis Flying Club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792162"/>
          </a:xfrm>
        </p:spPr>
        <p:txBody>
          <a:bodyPr/>
          <a:lstStyle/>
          <a:p>
            <a:r>
              <a:rPr lang="en-US" dirty="0" smtClean="0"/>
              <a:t>Engine Monitor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524000"/>
            <a:ext cx="3200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EDM has upgrade option for EDM-700 Engine monitor with $200 rebate good through Dec 2011. </a:t>
            </a:r>
          </a:p>
          <a:p>
            <a:pPr>
              <a:buNone/>
            </a:pPr>
            <a:r>
              <a:rPr lang="en-US" sz="2400" dirty="0" smtClean="0"/>
              <a:t>Exchange existing EDM-700 for EDM-730 for $865.00 (normally $1065)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92500"/>
            <a:ext cx="4648632" cy="298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371600"/>
            <a:ext cx="2277177" cy="21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199"/>
            <a:ext cx="1676400" cy="16069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86000" y="2286000"/>
            <a:ext cx="533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600" y="5181600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get % HP, need following inputs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MP = $230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OAT = $155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RPM = $355 (Have on Cessna)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8229600" cy="792162"/>
          </a:xfrm>
        </p:spPr>
        <p:txBody>
          <a:bodyPr/>
          <a:lstStyle/>
          <a:p>
            <a:r>
              <a:rPr lang="en-US" dirty="0" smtClean="0"/>
              <a:t>Club Officer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6353" b="3176"/>
          <a:stretch>
            <a:fillRect/>
          </a:stretch>
        </p:blipFill>
        <p:spPr>
          <a:xfrm>
            <a:off x="0" y="1371600"/>
            <a:ext cx="9144000" cy="5493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962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2011 Officers – Thank You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President: Todd Michal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Vice President: Chris </a:t>
            </a:r>
            <a:r>
              <a:rPr lang="en-US" sz="2400" dirty="0" err="1" smtClean="0">
                <a:solidFill>
                  <a:schemeClr val="bg1"/>
                </a:solidFill>
              </a:rPr>
              <a:t>Tebbe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Secretary: Mike </a:t>
            </a:r>
            <a:r>
              <a:rPr lang="en-US" sz="2400" dirty="0" err="1" smtClean="0">
                <a:solidFill>
                  <a:schemeClr val="bg1"/>
                </a:solidFill>
              </a:rPr>
              <a:t>Warakomski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Treasurer: Mike McBride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Maintenance: John Heilmann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9624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2012 Officer Elections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President: 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Vice President: 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Secretary: 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Treasurer: 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Maintenance: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6213" y="6477000"/>
            <a:ext cx="447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Shiv</a:t>
            </a:r>
            <a:r>
              <a:rPr lang="en-US" dirty="0" smtClean="0">
                <a:solidFill>
                  <a:srgbClr val="FFFFFF"/>
                </a:solidFill>
              </a:rPr>
              <a:t> Photo:  Flying into the sunset at 10,000 ft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Actions From May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Aircraft cleaning supplies have been placed in both hangars (Phil and Charley).</a:t>
            </a:r>
          </a:p>
          <a:p>
            <a:r>
              <a:rPr lang="en-US" sz="2400" dirty="0" smtClean="0"/>
              <a:t>Reminder - limited </a:t>
            </a:r>
            <a:r>
              <a:rPr lang="en-US" sz="2400" dirty="0"/>
              <a:t>memberships </a:t>
            </a:r>
            <a:r>
              <a:rPr lang="en-US" sz="2400" dirty="0" smtClean="0"/>
              <a:t>to </a:t>
            </a:r>
            <a:r>
              <a:rPr lang="en-US" sz="2400" dirty="0"/>
              <a:t>be converted to full </a:t>
            </a:r>
            <a:r>
              <a:rPr lang="en-US" sz="2400" dirty="0" smtClean="0"/>
              <a:t>memberships or </a:t>
            </a:r>
            <a:r>
              <a:rPr lang="en-US" sz="2400" dirty="0"/>
              <a:t>sold </a:t>
            </a:r>
            <a:r>
              <a:rPr lang="en-US" sz="2400" dirty="0" smtClean="0"/>
              <a:t>before </a:t>
            </a:r>
            <a:r>
              <a:rPr lang="en-US" sz="2400" dirty="0"/>
              <a:t>January </a:t>
            </a:r>
            <a:r>
              <a:rPr lang="en-US" sz="2400" dirty="0" smtClean="0"/>
              <a:t>2013.</a:t>
            </a:r>
          </a:p>
          <a:p>
            <a:r>
              <a:rPr lang="en-US" sz="2400" dirty="0" smtClean="0"/>
              <a:t>Modifications to insurance policy to cover Air Associates instructors (Chris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Responsibility matrix assembled (Charley/Todd)</a:t>
            </a:r>
            <a:endParaRPr lang="en-US" sz="2400" dirty="0" smtClean="0"/>
          </a:p>
          <a:p>
            <a:r>
              <a:rPr lang="en-US" sz="2400" dirty="0" smtClean="0"/>
              <a:t>Social </a:t>
            </a:r>
            <a:r>
              <a:rPr lang="en-US" sz="2400" dirty="0"/>
              <a:t>events – fly-in destinations page added to web.</a:t>
            </a:r>
          </a:p>
          <a:p>
            <a:endParaRPr lang="en-US" sz="2400" dirty="0"/>
          </a:p>
        </p:txBody>
      </p:sp>
      <p:pic>
        <p:nvPicPr>
          <p:cNvPr id="4" name="Picture 3" descr="DSC09201.JPG"/>
          <p:cNvPicPr>
            <a:picLocks noChangeAspect="1"/>
          </p:cNvPicPr>
          <p:nvPr/>
        </p:nvPicPr>
        <p:blipFill>
          <a:blip r:embed="rId2"/>
          <a:srcRect t="15750" b="10500"/>
          <a:stretch>
            <a:fillRect/>
          </a:stretch>
        </p:blipFill>
        <p:spPr>
          <a:xfrm>
            <a:off x="762000" y="4682490"/>
            <a:ext cx="3657600" cy="2023110"/>
          </a:xfrm>
          <a:prstGeom prst="rect">
            <a:avLst/>
          </a:prstGeom>
        </p:spPr>
      </p:pic>
      <p:pic>
        <p:nvPicPr>
          <p:cNvPr id="5" name="Picture 4" descr="P1012972.JPG"/>
          <p:cNvPicPr>
            <a:picLocks noChangeAspect="1"/>
          </p:cNvPicPr>
          <p:nvPr/>
        </p:nvPicPr>
        <p:blipFill>
          <a:blip r:embed="rId3"/>
          <a:srcRect l="15319" t="16454" r="7234" b="20426"/>
          <a:stretch>
            <a:fillRect/>
          </a:stretch>
        </p:blipFill>
        <p:spPr>
          <a:xfrm>
            <a:off x="5181600" y="4648200"/>
            <a:ext cx="3309617" cy="20231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563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792162"/>
          </a:xfrm>
        </p:spPr>
        <p:txBody>
          <a:bodyPr/>
          <a:lstStyle/>
          <a:p>
            <a:r>
              <a:rPr lang="en-US" dirty="0" smtClean="0"/>
              <a:t>Responsibility Matrix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4196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388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508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Aircraft Upgrade/Mod Status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Wingdings"/>
                <a:ea typeface="Wingdings"/>
                <a:cs typeface="Wingdings"/>
              </a:rPr>
              <a:t></a:t>
            </a:r>
            <a:r>
              <a:rPr lang="en-US" sz="28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2800" dirty="0" err="1" smtClean="0"/>
              <a:t>Garmin</a:t>
            </a:r>
            <a:r>
              <a:rPr lang="en-US" sz="2800" dirty="0" smtClean="0"/>
              <a:t> </a:t>
            </a:r>
            <a:r>
              <a:rPr lang="en-US" sz="2800" dirty="0" err="1" smtClean="0"/>
              <a:t>Aera</a:t>
            </a:r>
            <a:r>
              <a:rPr lang="en-US" sz="2800" dirty="0" smtClean="0"/>
              <a:t> 560 installed in Arrow.  </a:t>
            </a:r>
          </a:p>
          <a:p>
            <a:pPr>
              <a:buFont typeface="Wingdings" charset="2"/>
              <a:buChar char="þ"/>
            </a:pPr>
            <a:r>
              <a:rPr lang="en-US" sz="2800" dirty="0" smtClean="0"/>
              <a:t>    406 </a:t>
            </a:r>
            <a:r>
              <a:rPr lang="en-US" sz="2800" dirty="0" err="1"/>
              <a:t>Mhz</a:t>
            </a:r>
            <a:r>
              <a:rPr lang="en-US" sz="2800" dirty="0"/>
              <a:t> ELT </a:t>
            </a:r>
            <a:r>
              <a:rPr lang="en-US" sz="2800" dirty="0" smtClean="0"/>
              <a:t>installed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Optional GPS Input to be connected in next few weeks</a:t>
            </a:r>
          </a:p>
          <a:p>
            <a:pPr>
              <a:buFont typeface="Wingdings" charset="2"/>
              <a:buChar char="þ"/>
            </a:pPr>
            <a:r>
              <a:rPr lang="en-US" sz="28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2800" dirty="0" smtClean="0"/>
              <a:t>Remove King GPS – Sold for $1,025 on </a:t>
            </a:r>
            <a:r>
              <a:rPr lang="en-US" sz="2800" dirty="0" err="1" smtClean="0"/>
              <a:t>Ebay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  </a:t>
            </a:r>
            <a:r>
              <a:rPr lang="en-US" sz="2800" dirty="0" err="1" smtClean="0"/>
              <a:t>Zaon</a:t>
            </a:r>
            <a:r>
              <a:rPr lang="en-US" sz="2800" dirty="0" smtClean="0"/>
              <a:t> traffic monitor – postponed – Antenna issues</a:t>
            </a:r>
          </a:p>
          <a:p>
            <a:pPr>
              <a:buNone/>
            </a:pP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☐  </a:t>
            </a:r>
            <a:r>
              <a:rPr lang="en-US" sz="2800" dirty="0" smtClean="0"/>
              <a:t>Remove DME – postponed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DSC09298.JPG"/>
          <p:cNvPicPr>
            <a:picLocks noChangeAspect="1"/>
          </p:cNvPicPr>
          <p:nvPr/>
        </p:nvPicPr>
        <p:blipFill>
          <a:blip r:embed="rId2"/>
          <a:srcRect l="8438" r="11812" b="15000"/>
          <a:stretch>
            <a:fillRect/>
          </a:stretch>
        </p:blipFill>
        <p:spPr>
          <a:xfrm>
            <a:off x="762000" y="4648200"/>
            <a:ext cx="2478687" cy="1981200"/>
          </a:xfrm>
          <a:prstGeom prst="rect">
            <a:avLst/>
          </a:prstGeom>
        </p:spPr>
      </p:pic>
      <p:pic>
        <p:nvPicPr>
          <p:cNvPr id="5" name="Picture 4" descr="DSC09456.JPG"/>
          <p:cNvPicPr>
            <a:picLocks noChangeAspect="1"/>
          </p:cNvPicPr>
          <p:nvPr/>
        </p:nvPicPr>
        <p:blipFill>
          <a:blip r:embed="rId3"/>
          <a:srcRect l="17250" t="28688" r="6750" b="25875"/>
          <a:stretch>
            <a:fillRect/>
          </a:stretch>
        </p:blipFill>
        <p:spPr>
          <a:xfrm>
            <a:off x="3505200" y="4648200"/>
            <a:ext cx="2519180" cy="2008874"/>
          </a:xfrm>
          <a:prstGeom prst="rect">
            <a:avLst/>
          </a:prstGeom>
        </p:spPr>
      </p:pic>
      <p:pic>
        <p:nvPicPr>
          <p:cNvPr id="6" name="Picture 5" descr="DSC09452.JPG"/>
          <p:cNvPicPr>
            <a:picLocks noChangeAspect="1"/>
          </p:cNvPicPr>
          <p:nvPr/>
        </p:nvPicPr>
        <p:blipFill>
          <a:blip r:embed="rId4"/>
          <a:srcRect l="11250" t="6000" b="5250"/>
          <a:stretch>
            <a:fillRect/>
          </a:stretch>
        </p:blipFill>
        <p:spPr>
          <a:xfrm>
            <a:off x="6248400" y="4675874"/>
            <a:ext cx="2641729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396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792162"/>
          </a:xfrm>
        </p:spPr>
        <p:txBody>
          <a:bodyPr/>
          <a:lstStyle/>
          <a:p>
            <a:r>
              <a:rPr lang="en-US" dirty="0" smtClean="0"/>
              <a:t>Club Reincorporation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Reincorporation Plan:</a:t>
            </a:r>
          </a:p>
          <a:p>
            <a:r>
              <a:rPr lang="en-US" sz="1600" dirty="0" smtClean="0"/>
              <a:t>Form new 501c(7) not for profit corporation entitled “St Louis Flying Club, </a:t>
            </a:r>
            <a:r>
              <a:rPr lang="en-US" sz="1600" dirty="0" err="1" smtClean="0"/>
              <a:t>Inc</a:t>
            </a:r>
            <a:r>
              <a:rPr lang="en-US" sz="1600" dirty="0" smtClean="0"/>
              <a:t>”</a:t>
            </a:r>
          </a:p>
          <a:p>
            <a:r>
              <a:rPr lang="en-US" sz="1600" dirty="0" smtClean="0"/>
              <a:t>Avoid need to transfer club assets to the new corporation by using the name on aircraft registrations.</a:t>
            </a:r>
          </a:p>
          <a:p>
            <a:r>
              <a:rPr lang="en-US" sz="1600" dirty="0" smtClean="0"/>
              <a:t>Dissolve the current benevolent corporation.  Requires filing paper work with circuit court.</a:t>
            </a:r>
          </a:p>
          <a:p>
            <a:r>
              <a:rPr lang="en-US" sz="1600" dirty="0" smtClean="0"/>
              <a:t>Modify club by-laws to improve liability protection.</a:t>
            </a:r>
          </a:p>
          <a:p>
            <a:r>
              <a:rPr lang="en-US" sz="1600" dirty="0" smtClean="0"/>
              <a:t>Begin filing annual report and income tax return.</a:t>
            </a:r>
          </a:p>
          <a:p>
            <a:r>
              <a:rPr lang="en-US" sz="1600" dirty="0" smtClean="0"/>
              <a:t>Delay formation of new corporation until early 2012 to avoid need for 2011 tax return.</a:t>
            </a:r>
          </a:p>
          <a:p>
            <a:pPr marL="0" indent="0">
              <a:buNone/>
            </a:pPr>
            <a:r>
              <a:rPr lang="en-US" sz="1600" b="1" dirty="0" smtClean="0"/>
              <a:t>Proposal:</a:t>
            </a:r>
          </a:p>
          <a:p>
            <a:r>
              <a:rPr lang="en-US" sz="1600" dirty="0" smtClean="0"/>
              <a:t>Pre approve expense line for up to $2500 for reincorporation of the club.  (estimate is ~ $1500).</a:t>
            </a:r>
          </a:p>
          <a:p>
            <a:r>
              <a:rPr lang="en-US" sz="1600" dirty="0" smtClean="0"/>
              <a:t>Funds will be used to</a:t>
            </a:r>
          </a:p>
          <a:p>
            <a:pPr lvl="1"/>
            <a:r>
              <a:rPr lang="en-US" sz="1600" dirty="0" smtClean="0"/>
              <a:t>Hire corporate attorney, Tom Mug (Gallop Law Firm), to provide consultation and assist with circuit court filings.</a:t>
            </a:r>
          </a:p>
          <a:p>
            <a:pPr lvl="1"/>
            <a:r>
              <a:rPr lang="en-US" sz="1600" dirty="0" smtClean="0"/>
              <a:t>Prepare articles of incorporation and new by-laws</a:t>
            </a:r>
          </a:p>
          <a:p>
            <a:pPr lvl="1"/>
            <a:r>
              <a:rPr lang="en-US" sz="1600" dirty="0" smtClean="0"/>
              <a:t>Transfer club assets and member share certificates</a:t>
            </a:r>
          </a:p>
          <a:p>
            <a:pPr lvl="1"/>
            <a:r>
              <a:rPr lang="en-US" sz="1600" dirty="0" smtClean="0"/>
              <a:t>File </a:t>
            </a:r>
            <a:r>
              <a:rPr lang="en-US" sz="1600" dirty="0"/>
              <a:t>with State of MO to dissolve existing benevolent </a:t>
            </a:r>
            <a:r>
              <a:rPr lang="en-US" sz="1600" dirty="0" smtClean="0"/>
              <a:t>corporation</a:t>
            </a:r>
          </a:p>
          <a:p>
            <a:r>
              <a:rPr lang="en-US" sz="1600" dirty="0" smtClean="0"/>
              <a:t>Final Articles of Incorporation and By-laws will be brought before the members for approval.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4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7000"/>
          </a:blip>
          <a:srcRect l="3516" b="12706"/>
          <a:stretch>
            <a:fillRect/>
          </a:stretch>
        </p:blipFill>
        <p:spPr>
          <a:xfrm>
            <a:off x="-45320" y="1371600"/>
            <a:ext cx="9214720" cy="553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792162"/>
          </a:xfrm>
        </p:spPr>
        <p:txBody>
          <a:bodyPr/>
          <a:lstStyle/>
          <a:p>
            <a:r>
              <a:rPr lang="en-US" dirty="0" smtClean="0"/>
              <a:t>New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tandardization of </a:t>
            </a:r>
            <a:r>
              <a:rPr lang="en-US" sz="2800" b="1" dirty="0"/>
              <a:t>o</a:t>
            </a:r>
            <a:r>
              <a:rPr lang="en-US" sz="2800" b="1" dirty="0" smtClean="0"/>
              <a:t>perating procedures</a:t>
            </a:r>
          </a:p>
          <a:p>
            <a:pPr lvl="1"/>
            <a:r>
              <a:rPr lang="en-US" sz="2400" b="1" dirty="0" smtClean="0"/>
              <a:t>Aircraft refueling</a:t>
            </a:r>
          </a:p>
          <a:p>
            <a:pPr lvl="1"/>
            <a:r>
              <a:rPr lang="en-US" sz="2400" b="1" dirty="0" smtClean="0"/>
              <a:t>Addition of oil</a:t>
            </a:r>
          </a:p>
          <a:p>
            <a:pPr lvl="1"/>
            <a:r>
              <a:rPr lang="en-US" sz="2400" b="1" dirty="0" smtClean="0"/>
              <a:t>Aircraft cancelation</a:t>
            </a:r>
          </a:p>
          <a:p>
            <a:pPr lvl="1"/>
            <a:r>
              <a:rPr lang="en-US" sz="2400" b="1" dirty="0" smtClean="0"/>
              <a:t>…</a:t>
            </a:r>
          </a:p>
          <a:p>
            <a:r>
              <a:rPr lang="en-US" sz="2800" b="1" dirty="0" smtClean="0"/>
              <a:t>XM radio subscription purchased for Arrow (Shiv)</a:t>
            </a:r>
          </a:p>
          <a:p>
            <a:endParaRPr lang="en-US" sz="2800" b="1" dirty="0"/>
          </a:p>
          <a:p>
            <a:r>
              <a:rPr lang="en-US" sz="2800" b="1" dirty="0" smtClean="0"/>
              <a:t>Change approach to setting club meeting dates</a:t>
            </a:r>
          </a:p>
          <a:p>
            <a:pPr lvl="1"/>
            <a:r>
              <a:rPr lang="en-US" sz="2400" b="1" dirty="0" smtClean="0"/>
              <a:t>Select next meeting date now and let people plan around it.</a:t>
            </a:r>
          </a:p>
          <a:p>
            <a:pPr lvl="1"/>
            <a:r>
              <a:rPr lang="en-US" sz="2400" b="1" dirty="0" smtClean="0"/>
              <a:t>Future meeting locations (restaurant?)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56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792162"/>
          </a:xfrm>
        </p:spPr>
        <p:txBody>
          <a:bodyPr/>
          <a:lstStyle/>
          <a:p>
            <a:r>
              <a:rPr lang="en-US" dirty="0" smtClean="0"/>
              <a:t>New Upgrade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96206"/>
            <a:ext cx="8229600" cy="4525963"/>
          </a:xfrm>
        </p:spPr>
        <p:txBody>
          <a:bodyPr/>
          <a:lstStyle/>
          <a:p>
            <a:r>
              <a:rPr lang="en-US" dirty="0" smtClean="0"/>
              <a:t>New 406 </a:t>
            </a:r>
            <a:r>
              <a:rPr lang="en-US" dirty="0" err="1" smtClean="0"/>
              <a:t>Mhz</a:t>
            </a:r>
            <a:r>
              <a:rPr lang="en-US" dirty="0" smtClean="0"/>
              <a:t> ELT for N20843 - $600</a:t>
            </a:r>
            <a:endParaRPr lang="en-US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04800" y="2373313"/>
            <a:ext cx="5638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121.5 MHz ELT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12 NM Radius, 452 Sq Mi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Average 6 Hour Notification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406 MHz ELT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 NM Radius, 12.5 Sq Mi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Average 1 Hour Notification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406 ELT with GPS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0.05 NM Radius, 0.008 Sq Mi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Average 5 minute Notification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48200" y="2146300"/>
            <a:ext cx="4254500" cy="4254500"/>
            <a:chOff x="4806950" y="2146300"/>
            <a:chExt cx="4254500" cy="42545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06950" y="2146300"/>
              <a:ext cx="4254500" cy="4254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146581" y="3429000"/>
              <a:ext cx="1688113" cy="4591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FF"/>
                  </a:solidFill>
                  <a:latin typeface="Arial" charset="0"/>
                </a:rPr>
                <a:t>406:  2 NM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146581" y="4953000"/>
              <a:ext cx="3159219" cy="4591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FF"/>
                  </a:solidFill>
                  <a:latin typeface="Arial" charset="0"/>
                </a:rPr>
                <a:t>406 </a:t>
              </a:r>
              <a:r>
                <a:rPr lang="en-US" sz="2400" dirty="0" err="1">
                  <a:solidFill>
                    <a:srgbClr val="FFFFFF"/>
                  </a:solidFill>
                  <a:latin typeface="Arial" charset="0"/>
                </a:rPr>
                <a:t>w</a:t>
              </a:r>
              <a:r>
                <a:rPr lang="en-US" sz="2400" dirty="0">
                  <a:solidFill>
                    <a:srgbClr val="FFFFFF"/>
                  </a:solidFill>
                  <a:latin typeface="Arial" charset="0"/>
                </a:rPr>
                <a:t>/GPS:  0.05 NM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615113" y="4027488"/>
              <a:ext cx="565150" cy="565150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rgbClr val="FE9B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831013" y="4243388"/>
              <a:ext cx="133350" cy="13335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505450" y="2659063"/>
              <a:ext cx="2115965" cy="4591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FFFFFF"/>
                  </a:solidFill>
                  <a:latin typeface="Arial" charset="0"/>
                </a:rPr>
                <a:t>121.5:  12 NM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6964365" y="4376738"/>
              <a:ext cx="1493836" cy="804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3"/>
            </p:cNvCxnSpPr>
            <p:nvPr/>
          </p:nvCxnSpPr>
          <p:spPr>
            <a:xfrm flipV="1">
              <a:off x="8305800" y="5181601"/>
              <a:ext cx="152401" cy="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887370" y="3734595"/>
              <a:ext cx="369888" cy="2158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34694" y="3657600"/>
              <a:ext cx="34556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966984" y="2659063"/>
              <a:ext cx="338816" cy="2365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1415" y="2895600"/>
              <a:ext cx="34556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16064" y="5877580"/>
            <a:ext cx="393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$600 from Aircraft Spruce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3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Garmin</a:t>
            </a:r>
            <a:r>
              <a:rPr lang="en-US" dirty="0" smtClean="0"/>
              <a:t> </a:t>
            </a:r>
            <a:r>
              <a:rPr lang="en-US" dirty="0" err="1" smtClean="0"/>
              <a:t>Aera</a:t>
            </a:r>
            <a:r>
              <a:rPr lang="en-US" dirty="0" smtClean="0"/>
              <a:t> for Cessna</a:t>
            </a:r>
            <a:endParaRPr lang="en-US" dirty="0"/>
          </a:p>
        </p:txBody>
      </p:sp>
      <p:pic>
        <p:nvPicPr>
          <p:cNvPr id="6" name="Content Placeholder 5" descr="stylespilotshop_2184_29134537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05000"/>
            <a:ext cx="4876800" cy="40407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76200"/>
            <a:ext cx="8229600" cy="792162"/>
          </a:xfrm>
        </p:spPr>
        <p:txBody>
          <a:bodyPr/>
          <a:lstStyle/>
          <a:p>
            <a:r>
              <a:rPr lang="en-US" dirty="0" smtClean="0"/>
              <a:t>Traffic Warning</a:t>
            </a:r>
            <a:endParaRPr lang="en-US" dirty="0"/>
          </a:p>
        </p:txBody>
      </p:sp>
      <p:pic>
        <p:nvPicPr>
          <p:cNvPr id="4" name="Content Placeholder 4" descr="atd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2671568" cy="1621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386316"/>
            <a:ext cx="309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Directional Antenna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70764"/>
            <a:ext cx="4343400" cy="2772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343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Upgrade our exiting Cessna unit and new antenna for</a:t>
            </a:r>
          </a:p>
          <a:p>
            <a:r>
              <a:rPr lang="en-US" sz="2400" dirty="0" smtClean="0"/>
              <a:t>$765.00</a:t>
            </a:r>
          </a:p>
          <a:p>
            <a:endParaRPr lang="en-US" sz="2400" dirty="0" smtClean="0"/>
          </a:p>
          <a:p>
            <a:r>
              <a:rPr lang="en-US" sz="2400" dirty="0" smtClean="0"/>
              <a:t>New unit and antenna for Arrow is $990</a:t>
            </a:r>
          </a:p>
          <a:p>
            <a:endParaRPr lang="en-US" sz="2400" dirty="0" smtClean="0"/>
          </a:p>
          <a:p>
            <a:r>
              <a:rPr lang="en-US" sz="2400" dirty="0" smtClean="0"/>
              <a:t>ARINC interface to GNS-430W is $395 (shows up to 5 aircraft)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603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Actions From May Meeting</vt:lpstr>
      <vt:lpstr>Responsibility Matrix</vt:lpstr>
      <vt:lpstr>Aircraft Upgrade/Mod Status  </vt:lpstr>
      <vt:lpstr>Club Reincorporation Proposal</vt:lpstr>
      <vt:lpstr>New Business</vt:lpstr>
      <vt:lpstr>New Upgrade Proposals</vt:lpstr>
      <vt:lpstr>Garmin Aera for Cessna</vt:lpstr>
      <vt:lpstr>Traffic Warning</vt:lpstr>
      <vt:lpstr>Engine Monitor Upgrade</vt:lpstr>
      <vt:lpstr>Club Officer Elections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 Heilmann</dc:creator>
  <cp:lastModifiedBy>John  Heilmann</cp:lastModifiedBy>
  <cp:revision>109</cp:revision>
  <dcterms:created xsi:type="dcterms:W3CDTF">2011-11-24T02:12:47Z</dcterms:created>
  <dcterms:modified xsi:type="dcterms:W3CDTF">2011-11-24T02:21:44Z</dcterms:modified>
</cp:coreProperties>
</file>